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1" r:id="rId3"/>
  </p:sldIdLst>
  <p:sldSz cx="7561263" cy="106934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368">
          <p15:clr>
            <a:srgbClr val="A4A3A4"/>
          </p15:clr>
        </p15:guide>
        <p15:guide id="2" pos="238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95D2"/>
    <a:srgbClr val="FF23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616" y="-48"/>
      </p:cViewPr>
      <p:guideLst>
        <p:guide orient="horz" pos="3368"/>
        <p:guide pos="238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1.xml"/><Relationship Id="rId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66738" y="3322638"/>
            <a:ext cx="6427787" cy="2290762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33475" y="6059488"/>
            <a:ext cx="5294313" cy="273208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377825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53FC4E3D-3DD2-465D-A019-358C20F802F9}" type="datetimeFigureOut">
              <a:rPr lang="ko-KR" altLang="en-US" smtClean="0"/>
              <a:pPr/>
              <a:t>2023-07-17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582863" y="9910763"/>
            <a:ext cx="2395537" cy="569912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5418138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0BAE0811-F7AD-4C38-8907-449F05F678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60883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77825" y="2495550"/>
            <a:ext cx="6805613" cy="70564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377825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53FC4E3D-3DD2-465D-A019-358C20F802F9}" type="datetimeFigureOut">
              <a:rPr lang="ko-KR" altLang="en-US" smtClean="0"/>
              <a:pPr/>
              <a:t>2023-07-17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582863" y="9910763"/>
            <a:ext cx="2395537" cy="569912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5418138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0BAE0811-F7AD-4C38-8907-449F05F678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3962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96900" y="6872288"/>
            <a:ext cx="6427788" cy="2122487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96900" y="4532313"/>
            <a:ext cx="6427788" cy="23399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377825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53FC4E3D-3DD2-465D-A019-358C20F802F9}" type="datetimeFigureOut">
              <a:rPr lang="ko-KR" altLang="en-US" smtClean="0"/>
              <a:pPr/>
              <a:t>2023-07-17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582863" y="9910763"/>
            <a:ext cx="2395537" cy="569912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5418138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0BAE0811-F7AD-4C38-8907-449F05F678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20928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77825" y="2495550"/>
            <a:ext cx="3325813" cy="70564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856038" y="2495550"/>
            <a:ext cx="3327400" cy="70564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377825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53FC4E3D-3DD2-465D-A019-358C20F802F9}" type="datetimeFigureOut">
              <a:rPr lang="ko-KR" altLang="en-US" smtClean="0"/>
              <a:pPr/>
              <a:t>2023-07-17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2582863" y="9910763"/>
            <a:ext cx="2395537" cy="569912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5418138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0BAE0811-F7AD-4C38-8907-449F05F678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72401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77825" y="2393950"/>
            <a:ext cx="3341688" cy="9969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77825" y="3390900"/>
            <a:ext cx="3341688" cy="61610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841750" y="2393950"/>
            <a:ext cx="3341688" cy="9969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841750" y="3390900"/>
            <a:ext cx="3341688" cy="61610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377825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53FC4E3D-3DD2-465D-A019-358C20F802F9}" type="datetimeFigureOut">
              <a:rPr lang="ko-KR" altLang="en-US" smtClean="0"/>
              <a:pPr/>
              <a:t>2023-07-17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2582863" y="9910763"/>
            <a:ext cx="2395537" cy="569912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5418138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0BAE0811-F7AD-4C38-8907-449F05F678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11492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377825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53FC4E3D-3DD2-465D-A019-358C20F802F9}" type="datetimeFigureOut">
              <a:rPr lang="ko-KR" altLang="en-US" smtClean="0"/>
              <a:pPr/>
              <a:t>2023-07-17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2582863" y="9910763"/>
            <a:ext cx="2395537" cy="569912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5418138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0BAE0811-F7AD-4C38-8907-449F05F678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252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377825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53FC4E3D-3DD2-465D-A019-358C20F802F9}" type="datetimeFigureOut">
              <a:rPr lang="ko-KR" altLang="en-US" smtClean="0"/>
              <a:pPr/>
              <a:t>2023-07-17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2582863" y="9910763"/>
            <a:ext cx="2395537" cy="569912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5418138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0BAE0811-F7AD-4C38-8907-449F05F678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49628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5450"/>
            <a:ext cx="2487613" cy="181292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955925" y="425450"/>
            <a:ext cx="4227513" cy="9126538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77825" y="2238375"/>
            <a:ext cx="2487613" cy="73136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377825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53FC4E3D-3DD2-465D-A019-358C20F802F9}" type="datetimeFigureOut">
              <a:rPr lang="ko-KR" altLang="en-US" smtClean="0"/>
              <a:pPr/>
              <a:t>2023-07-17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2582863" y="9910763"/>
            <a:ext cx="2395537" cy="569912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5418138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0BAE0811-F7AD-4C38-8907-449F05F678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25739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82725" y="7485063"/>
            <a:ext cx="4535488" cy="88423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82725" y="955675"/>
            <a:ext cx="4535488" cy="64150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82725" y="8369300"/>
            <a:ext cx="4535488" cy="12541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377825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53FC4E3D-3DD2-465D-A019-358C20F802F9}" type="datetimeFigureOut">
              <a:rPr lang="ko-KR" altLang="en-US" smtClean="0"/>
              <a:pPr/>
              <a:t>2023-07-17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2582863" y="9910763"/>
            <a:ext cx="2395537" cy="569912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5418138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0BAE0811-F7AD-4C38-8907-449F05F678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0596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77825" y="2495550"/>
            <a:ext cx="6805613" cy="70564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377825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53FC4E3D-3DD2-465D-A019-358C20F802F9}" type="datetimeFigureOut">
              <a:rPr lang="ko-KR" altLang="en-US" smtClean="0"/>
              <a:pPr/>
              <a:t>2023-07-17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582863" y="9910763"/>
            <a:ext cx="2395537" cy="569912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5418138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0BAE0811-F7AD-4C38-8907-449F05F678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0008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483225" y="428625"/>
            <a:ext cx="1700213" cy="9123363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77825" y="428625"/>
            <a:ext cx="4953000" cy="91233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377825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53FC4E3D-3DD2-465D-A019-358C20F802F9}" type="datetimeFigureOut">
              <a:rPr lang="ko-KR" altLang="en-US" smtClean="0"/>
              <a:pPr/>
              <a:t>2023-07-17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582863" y="9910763"/>
            <a:ext cx="2395537" cy="569912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5418138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0BAE0811-F7AD-4C38-8907-449F05F678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06962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66738" y="3322638"/>
            <a:ext cx="6427787" cy="2290762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33475" y="6059488"/>
            <a:ext cx="5294313" cy="273208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377825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FAA58DD2-B0FA-4725-B11D-BFB8868DE876}" type="datetimeFigureOut">
              <a:rPr lang="ko-KR" altLang="en-US" smtClean="0"/>
              <a:pPr/>
              <a:t>2023-07-17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582863" y="9910763"/>
            <a:ext cx="2395537" cy="569912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5418138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4FFE5A29-82F9-45D3-AB79-A2CE20F9C0B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14560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77825" y="2495550"/>
            <a:ext cx="6805613" cy="70564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377825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FAA58DD2-B0FA-4725-B11D-BFB8868DE876}" type="datetimeFigureOut">
              <a:rPr lang="ko-KR" altLang="en-US" smtClean="0"/>
              <a:pPr/>
              <a:t>2023-07-17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582863" y="9910763"/>
            <a:ext cx="2395537" cy="569912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5418138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4FFE5A29-82F9-45D3-AB79-A2CE20F9C0B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7634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96900" y="6872288"/>
            <a:ext cx="6427788" cy="2122487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96900" y="4532313"/>
            <a:ext cx="6427788" cy="23399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377825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FAA58DD2-B0FA-4725-B11D-BFB8868DE876}" type="datetimeFigureOut">
              <a:rPr lang="ko-KR" altLang="en-US" smtClean="0"/>
              <a:pPr/>
              <a:t>2023-07-17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582863" y="9910763"/>
            <a:ext cx="2395537" cy="569912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5418138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4FFE5A29-82F9-45D3-AB79-A2CE20F9C0B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78069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77825" y="2495550"/>
            <a:ext cx="3325813" cy="70564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856038" y="2495550"/>
            <a:ext cx="3327400" cy="70564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377825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FAA58DD2-B0FA-4725-B11D-BFB8868DE876}" type="datetimeFigureOut">
              <a:rPr lang="ko-KR" altLang="en-US" smtClean="0"/>
              <a:pPr/>
              <a:t>2023-07-17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2582863" y="9910763"/>
            <a:ext cx="2395537" cy="569912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5418138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4FFE5A29-82F9-45D3-AB79-A2CE20F9C0B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25021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77825" y="2393950"/>
            <a:ext cx="3341688" cy="9969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77825" y="3390900"/>
            <a:ext cx="3341688" cy="61610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841750" y="2393950"/>
            <a:ext cx="3341688" cy="9969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841750" y="3390900"/>
            <a:ext cx="3341688" cy="61610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377825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FAA58DD2-B0FA-4725-B11D-BFB8868DE876}" type="datetimeFigureOut">
              <a:rPr lang="ko-KR" altLang="en-US" smtClean="0"/>
              <a:pPr/>
              <a:t>2023-07-17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2582863" y="9910763"/>
            <a:ext cx="2395537" cy="569912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5418138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4FFE5A29-82F9-45D3-AB79-A2CE20F9C0B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88566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377825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FAA58DD2-B0FA-4725-B11D-BFB8868DE876}" type="datetimeFigureOut">
              <a:rPr lang="ko-KR" altLang="en-US" smtClean="0"/>
              <a:pPr/>
              <a:t>2023-07-17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2582863" y="9910763"/>
            <a:ext cx="2395537" cy="569912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5418138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4FFE5A29-82F9-45D3-AB79-A2CE20F9C0B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24754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377825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FAA58DD2-B0FA-4725-B11D-BFB8868DE876}" type="datetimeFigureOut">
              <a:rPr lang="ko-KR" altLang="en-US" smtClean="0"/>
              <a:pPr/>
              <a:t>2023-07-17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2582863" y="9910763"/>
            <a:ext cx="2395537" cy="569912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5418138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4FFE5A29-82F9-45D3-AB79-A2CE20F9C0B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721275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5450"/>
            <a:ext cx="2487613" cy="181292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955925" y="425450"/>
            <a:ext cx="4227513" cy="9126538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77825" y="2238375"/>
            <a:ext cx="2487613" cy="73136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377825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FAA58DD2-B0FA-4725-B11D-BFB8868DE876}" type="datetimeFigureOut">
              <a:rPr lang="ko-KR" altLang="en-US" smtClean="0"/>
              <a:pPr/>
              <a:t>2023-07-17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2582863" y="9910763"/>
            <a:ext cx="2395537" cy="569912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5418138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4FFE5A29-82F9-45D3-AB79-A2CE20F9C0B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53470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82725" y="7485063"/>
            <a:ext cx="4535488" cy="88423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82725" y="955675"/>
            <a:ext cx="4535488" cy="64150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82725" y="8369300"/>
            <a:ext cx="4535488" cy="12541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377825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FAA58DD2-B0FA-4725-B11D-BFB8868DE876}" type="datetimeFigureOut">
              <a:rPr lang="ko-KR" altLang="en-US" smtClean="0"/>
              <a:pPr/>
              <a:t>2023-07-17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2582863" y="9910763"/>
            <a:ext cx="2395537" cy="569912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5418138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4FFE5A29-82F9-45D3-AB79-A2CE20F9C0B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9463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77825" y="2495550"/>
            <a:ext cx="6805613" cy="70564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377825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FAA58DD2-B0FA-4725-B11D-BFB8868DE876}" type="datetimeFigureOut">
              <a:rPr lang="ko-KR" altLang="en-US" smtClean="0"/>
              <a:pPr/>
              <a:t>2023-07-17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582863" y="9910763"/>
            <a:ext cx="2395537" cy="569912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5418138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4FFE5A29-82F9-45D3-AB79-A2CE20F9C0B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4886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483225" y="428625"/>
            <a:ext cx="1700213" cy="9123363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77825" y="428625"/>
            <a:ext cx="4953000" cy="91233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377825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FAA58DD2-B0FA-4725-B11D-BFB8868DE876}" type="datetimeFigureOut">
              <a:rPr lang="ko-KR" altLang="en-US" smtClean="0"/>
              <a:pPr/>
              <a:t>2023-07-17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582863" y="9910763"/>
            <a:ext cx="2395537" cy="569912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5418138" y="9910763"/>
            <a:ext cx="1765300" cy="569912"/>
          </a:xfrm>
          <a:prstGeom prst="rect">
            <a:avLst/>
          </a:prstGeom>
        </p:spPr>
        <p:txBody>
          <a:bodyPr/>
          <a:lstStyle/>
          <a:p>
            <a:fld id="{4FFE5A29-82F9-45D3-AB79-A2CE20F9C0B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8800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" y="508"/>
            <a:ext cx="7560152" cy="10693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329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" y="508"/>
            <a:ext cx="7560152" cy="10693958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24" b="94550"/>
          <a:stretch/>
        </p:blipFill>
        <p:spPr>
          <a:xfrm>
            <a:off x="4319752" y="497"/>
            <a:ext cx="3241510" cy="582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855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0020" y="813624"/>
            <a:ext cx="6867586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800" b="1" spc="-3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A95D2"/>
                </a:solidFill>
              </a:rPr>
              <a:t>국외유학 교육지원금 대상자 모집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48796" y="235873"/>
            <a:ext cx="21636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</a:rPr>
              <a:t>2023</a:t>
            </a:r>
            <a:r>
              <a:rPr lang="ko-KR" altLang="en-US" sz="3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</a:rPr>
              <a:t>년</a:t>
            </a:r>
          </a:p>
        </p:txBody>
      </p:sp>
      <p:sp>
        <p:nvSpPr>
          <p:cNvPr id="13" name="모서리가 둥근 직사각형 12"/>
          <p:cNvSpPr/>
          <p:nvPr/>
        </p:nvSpPr>
        <p:spPr>
          <a:xfrm>
            <a:off x="3778002" y="1811596"/>
            <a:ext cx="778758" cy="198000"/>
          </a:xfrm>
          <a:prstGeom prst="roundRect">
            <a:avLst>
              <a:gd name="adj" fmla="val 50000"/>
            </a:avLst>
          </a:prstGeom>
          <a:solidFill>
            <a:srgbClr val="2A95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90000"/>
              </a:lnSpc>
            </a:pPr>
            <a:r>
              <a:rPr lang="ko-KR" altLang="en-US" sz="1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</a:rPr>
              <a:t>신청방법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716351" y="2025838"/>
            <a:ext cx="329577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신청자 본인이 해당 가맹경기단체로 제출서류를 첨부하여 신청</a:t>
            </a:r>
          </a:p>
        </p:txBody>
      </p:sp>
      <p:sp>
        <p:nvSpPr>
          <p:cNvPr id="15" name="모서리가 둥근 직사각형 14"/>
          <p:cNvSpPr/>
          <p:nvPr/>
        </p:nvSpPr>
        <p:spPr>
          <a:xfrm>
            <a:off x="3778002" y="2390716"/>
            <a:ext cx="778758" cy="198000"/>
          </a:xfrm>
          <a:prstGeom prst="roundRect">
            <a:avLst>
              <a:gd name="adj" fmla="val 50000"/>
            </a:avLst>
          </a:prstGeom>
          <a:solidFill>
            <a:srgbClr val="2A95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90000"/>
              </a:lnSpc>
            </a:pPr>
            <a:r>
              <a:rPr lang="ko-KR" altLang="en-US" sz="1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</a:rPr>
              <a:t>지원절차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716351" y="2604958"/>
            <a:ext cx="31290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가맹경기단체장</a:t>
            </a:r>
            <a:r>
              <a:rPr lang="en-US" altLang="ko-KR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 대한장애인체육회장의 추천에 따라</a:t>
            </a:r>
            <a:endParaRPr lang="en-US" altLang="ko-KR" sz="1000" spc="-12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추천내역 검토 후 예산범위 내에서 대상자 선정 및 지원확정</a:t>
            </a:r>
          </a:p>
        </p:txBody>
      </p:sp>
      <p:sp>
        <p:nvSpPr>
          <p:cNvPr id="17" name="모서리가 둥근 직사각형 16"/>
          <p:cNvSpPr/>
          <p:nvPr/>
        </p:nvSpPr>
        <p:spPr>
          <a:xfrm>
            <a:off x="3778002" y="3735532"/>
            <a:ext cx="778758" cy="198000"/>
          </a:xfrm>
          <a:prstGeom prst="roundRect">
            <a:avLst>
              <a:gd name="adj" fmla="val 50000"/>
            </a:avLst>
          </a:prstGeom>
          <a:solidFill>
            <a:srgbClr val="2A95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90000"/>
              </a:lnSpc>
            </a:pPr>
            <a:r>
              <a:rPr lang="ko-KR" altLang="en-US" sz="1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</a:rPr>
              <a:t>접수기간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716351" y="3949774"/>
            <a:ext cx="164660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공고일</a:t>
            </a:r>
            <a:r>
              <a:rPr lang="en-US" altLang="ko-KR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~ </a:t>
            </a:r>
            <a:r>
              <a:rPr lang="en-US" altLang="ko-KR" sz="1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2023</a:t>
            </a:r>
            <a:r>
              <a:rPr lang="ko-KR" altLang="en-US" sz="1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년</a:t>
            </a:r>
            <a:r>
              <a:rPr lang="ko-KR" altLang="en-US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8</a:t>
            </a:r>
            <a:r>
              <a:rPr lang="ko-KR" altLang="en-US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월 </a:t>
            </a:r>
            <a:r>
              <a:rPr lang="en-US" altLang="ko-KR" sz="1000" spc="-12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11</a:t>
            </a:r>
            <a:r>
              <a:rPr lang="ko-KR" altLang="en-US" sz="1000" spc="-12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일</a:t>
            </a:r>
            <a:r>
              <a:rPr lang="en-US" altLang="ko-KR" sz="1000" spc="-12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000" spc="-12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금</a:t>
            </a:r>
            <a:r>
              <a:rPr lang="en-US" altLang="ko-KR" sz="1000" spc="-12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ko-KR" altLang="en-US" sz="1000" spc="-12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3778002" y="4307032"/>
            <a:ext cx="778758" cy="198000"/>
          </a:xfrm>
          <a:prstGeom prst="roundRect">
            <a:avLst>
              <a:gd name="adj" fmla="val 50000"/>
            </a:avLst>
          </a:prstGeom>
          <a:solidFill>
            <a:srgbClr val="2A95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90000"/>
              </a:lnSpc>
            </a:pPr>
            <a:r>
              <a:rPr lang="ko-KR" altLang="en-US" sz="1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</a:rPr>
              <a:t>문의사항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716351" y="4521274"/>
            <a:ext cx="300915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대한장애인체육회 체육인지원센터 </a:t>
            </a:r>
            <a:r>
              <a:rPr lang="en-US" altLang="ko-KR" sz="1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02-3434-4562</a:t>
            </a:r>
            <a:endParaRPr lang="ko-KR" altLang="en-US" sz="1000" spc="-12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갈매기형 수장 20"/>
          <p:cNvSpPr/>
          <p:nvPr/>
        </p:nvSpPr>
        <p:spPr>
          <a:xfrm>
            <a:off x="3515739" y="3042444"/>
            <a:ext cx="936000" cy="462920"/>
          </a:xfrm>
          <a:prstGeom prst="chevron">
            <a:avLst>
              <a:gd name="adj" fmla="val 47594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636615" y="3085406"/>
            <a:ext cx="783736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85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</a:rPr>
              <a:t>서류제출 및 신청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515739" y="3484550"/>
            <a:ext cx="796372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</a:rPr>
              <a:t>신청자▶경기단체 </a:t>
            </a:r>
          </a:p>
        </p:txBody>
      </p:sp>
      <p:sp>
        <p:nvSpPr>
          <p:cNvPr id="29" name="갈매기형 수장 28"/>
          <p:cNvSpPr/>
          <p:nvPr/>
        </p:nvSpPr>
        <p:spPr>
          <a:xfrm>
            <a:off x="4284066" y="3042444"/>
            <a:ext cx="936000" cy="462920"/>
          </a:xfrm>
          <a:prstGeom prst="chevron">
            <a:avLst>
              <a:gd name="adj" fmla="val 47594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471182" y="3085406"/>
            <a:ext cx="567784" cy="3539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85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</a:rPr>
              <a:t>경기단체</a:t>
            </a:r>
          </a:p>
          <a:p>
            <a:pPr algn="ctr"/>
            <a:r>
              <a:rPr lang="ko-KR" altLang="en-US" sz="85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</a:rPr>
              <a:t>취합</a:t>
            </a:r>
            <a:r>
              <a:rPr lang="en-US" altLang="ko-KR" sz="85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</a:rPr>
              <a:t>·</a:t>
            </a:r>
            <a:r>
              <a:rPr lang="ko-KR" altLang="en-US" sz="85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</a:rPr>
              <a:t>제출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332521" y="3484550"/>
            <a:ext cx="983418" cy="2924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</a:rPr>
              <a:t>경기단체▶체육회</a:t>
            </a:r>
          </a:p>
        </p:txBody>
      </p:sp>
      <p:sp>
        <p:nvSpPr>
          <p:cNvPr id="33" name="갈매기형 수장 32"/>
          <p:cNvSpPr/>
          <p:nvPr/>
        </p:nvSpPr>
        <p:spPr>
          <a:xfrm>
            <a:off x="5052393" y="3042444"/>
            <a:ext cx="936000" cy="462920"/>
          </a:xfrm>
          <a:prstGeom prst="chevron">
            <a:avLst>
              <a:gd name="adj" fmla="val 47594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205033" y="3093100"/>
            <a:ext cx="72936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</a:rPr>
              <a:t>대한</a:t>
            </a:r>
            <a:r>
              <a:rPr lang="ko-KR" altLang="en-US" sz="75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</a:rPr>
              <a:t>장애인</a:t>
            </a:r>
            <a:endParaRPr lang="en-US" altLang="ko-KR" sz="750" spc="-12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</a:endParaRPr>
          </a:p>
          <a:p>
            <a:r>
              <a:rPr lang="ko-KR" altLang="en-US" sz="8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</a:rPr>
              <a:t>체육회장 추천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184877" y="3484550"/>
            <a:ext cx="779134" cy="2924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</a:rPr>
              <a:t>체육회▶공단</a:t>
            </a:r>
          </a:p>
        </p:txBody>
      </p:sp>
      <p:sp>
        <p:nvSpPr>
          <p:cNvPr id="37" name="갈매기형 수장 36"/>
          <p:cNvSpPr/>
          <p:nvPr/>
        </p:nvSpPr>
        <p:spPr>
          <a:xfrm>
            <a:off x="5820720" y="3042444"/>
            <a:ext cx="936000" cy="462920"/>
          </a:xfrm>
          <a:prstGeom prst="chevron">
            <a:avLst>
              <a:gd name="adj" fmla="val 47594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940151" y="3093100"/>
            <a:ext cx="81656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8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</a:rPr>
              <a:t>추천 검토 및</a:t>
            </a:r>
          </a:p>
          <a:p>
            <a:pPr algn="ctr"/>
            <a:r>
              <a:rPr lang="ko-KR" altLang="en-US" sz="8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</a:rPr>
              <a:t>신규대상자 선정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068739" y="3484550"/>
            <a:ext cx="411738" cy="2924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</a:rPr>
              <a:t>공단</a:t>
            </a:r>
          </a:p>
        </p:txBody>
      </p:sp>
      <p:sp>
        <p:nvSpPr>
          <p:cNvPr id="41" name="갈매기형 수장 40"/>
          <p:cNvSpPr/>
          <p:nvPr/>
        </p:nvSpPr>
        <p:spPr>
          <a:xfrm>
            <a:off x="6589047" y="3042444"/>
            <a:ext cx="936000" cy="462920"/>
          </a:xfrm>
          <a:prstGeom prst="chevron">
            <a:avLst>
              <a:gd name="adj" fmla="val 47594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783216" y="3160810"/>
            <a:ext cx="642162" cy="2031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ko-KR" altLang="en-US" sz="8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</a:rPr>
              <a:t>지원금 지급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684091" y="3484550"/>
            <a:ext cx="779134" cy="2924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</a:rPr>
              <a:t>공단▶대상자</a:t>
            </a:r>
          </a:p>
        </p:txBody>
      </p:sp>
      <p:sp>
        <p:nvSpPr>
          <p:cNvPr id="40" name="모서리가 둥근 직사각형 39"/>
          <p:cNvSpPr/>
          <p:nvPr/>
        </p:nvSpPr>
        <p:spPr>
          <a:xfrm>
            <a:off x="204222" y="1811596"/>
            <a:ext cx="778758" cy="198000"/>
          </a:xfrm>
          <a:prstGeom prst="roundRect">
            <a:avLst>
              <a:gd name="adj" fmla="val 50000"/>
            </a:avLst>
          </a:prstGeom>
          <a:solidFill>
            <a:srgbClr val="2A95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90000"/>
              </a:lnSpc>
            </a:pPr>
            <a:r>
              <a:rPr lang="ko-KR" altLang="en-US" sz="1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</a:rPr>
              <a:t>지원대상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42571" y="2025838"/>
            <a:ext cx="27744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국가대표 선수</a:t>
            </a:r>
            <a:r>
              <a:rPr lang="en-US" altLang="ko-KR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·</a:t>
            </a:r>
            <a:r>
              <a:rPr lang="ko-KR" altLang="en-US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지도자로 활동한 경력이 있는 사람 중 </a:t>
            </a:r>
            <a:endParaRPr lang="en-US" altLang="ko-KR" sz="1000" spc="-12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국외유학을 희망하는 사람</a:t>
            </a:r>
          </a:p>
        </p:txBody>
      </p:sp>
      <p:sp>
        <p:nvSpPr>
          <p:cNvPr id="45" name="모서리가 둥근 직사각형 44"/>
          <p:cNvSpPr/>
          <p:nvPr/>
        </p:nvSpPr>
        <p:spPr>
          <a:xfrm>
            <a:off x="204222" y="2755747"/>
            <a:ext cx="778758" cy="198000"/>
          </a:xfrm>
          <a:prstGeom prst="roundRect">
            <a:avLst>
              <a:gd name="adj" fmla="val 50000"/>
            </a:avLst>
          </a:prstGeom>
          <a:solidFill>
            <a:srgbClr val="2A95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90000"/>
              </a:lnSpc>
            </a:pPr>
            <a:r>
              <a:rPr lang="ko-KR" altLang="en-US" sz="1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</a:rPr>
              <a:t>지원기간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42571" y="2969989"/>
            <a:ext cx="29661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대학원</a:t>
            </a:r>
            <a:r>
              <a:rPr lang="en-US" altLang="ko-KR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(2</a:t>
            </a:r>
            <a:r>
              <a:rPr lang="ko-KR" altLang="en-US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년</a:t>
            </a:r>
            <a:r>
              <a:rPr lang="en-US" altLang="ko-KR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), </a:t>
            </a:r>
            <a:r>
              <a:rPr lang="ko-KR" altLang="en-US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대학</a:t>
            </a:r>
            <a:r>
              <a:rPr lang="en-US" altLang="ko-KR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(2~4</a:t>
            </a:r>
            <a:r>
              <a:rPr lang="ko-KR" altLang="en-US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년</a:t>
            </a:r>
            <a:r>
              <a:rPr lang="en-US" altLang="ko-KR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), </a:t>
            </a:r>
            <a:r>
              <a:rPr lang="ko-KR" altLang="en-US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단기 교육</a:t>
            </a:r>
            <a:r>
              <a:rPr lang="en-US" altLang="ko-KR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및 연구과정</a:t>
            </a:r>
            <a:r>
              <a:rPr lang="en-US" altLang="ko-KR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(1</a:t>
            </a:r>
            <a:r>
              <a:rPr lang="ko-KR" altLang="en-US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년 이내</a:t>
            </a:r>
            <a:r>
              <a:rPr lang="en-US" altLang="ko-KR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</p:txBody>
      </p:sp>
      <p:sp>
        <p:nvSpPr>
          <p:cNvPr id="47" name="모서리가 둥근 직사각형 46"/>
          <p:cNvSpPr/>
          <p:nvPr/>
        </p:nvSpPr>
        <p:spPr>
          <a:xfrm>
            <a:off x="204222" y="3334867"/>
            <a:ext cx="778758" cy="198000"/>
          </a:xfrm>
          <a:prstGeom prst="roundRect">
            <a:avLst>
              <a:gd name="adj" fmla="val 50000"/>
            </a:avLst>
          </a:prstGeom>
          <a:solidFill>
            <a:srgbClr val="2A95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90000"/>
              </a:lnSpc>
            </a:pPr>
            <a:r>
              <a:rPr lang="ko-KR" altLang="en-US" sz="1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</a:rPr>
              <a:t>지원금액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42571" y="3549109"/>
            <a:ext cx="31559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지원기간 동안 국외유학에 필요한 입학금 및 등록금</a:t>
            </a:r>
            <a:r>
              <a:rPr lang="en-US" altLang="ko-KR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항공료</a:t>
            </a:r>
            <a:r>
              <a:rPr lang="en-US" altLang="ko-KR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</a:p>
          <a:p>
            <a:r>
              <a:rPr lang="ko-KR" altLang="en-US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체재비 등 지급</a:t>
            </a:r>
            <a:r>
              <a:rPr lang="en-US" altLang="ko-KR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예산 범위 내 의료보험료 지급 가능</a:t>
            </a:r>
            <a:r>
              <a:rPr lang="en-US" altLang="ko-KR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25451" y="4250149"/>
            <a:ext cx="248850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1. </a:t>
            </a:r>
            <a:r>
              <a:rPr lang="ko-KR" altLang="en-US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입학금</a:t>
            </a:r>
            <a:r>
              <a:rPr lang="en-US" altLang="ko-KR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등록금 </a:t>
            </a:r>
            <a:r>
              <a:rPr lang="en-US" altLang="ko-KR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실 </a:t>
            </a:r>
            <a:r>
              <a:rPr lang="ko-KR" altLang="en-US" sz="1000" spc="-12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납부액</a:t>
            </a:r>
            <a:endParaRPr lang="ko-KR" altLang="en-US" sz="1000" spc="-12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ko-KR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2. </a:t>
            </a:r>
            <a:r>
              <a:rPr lang="ko-KR" altLang="en-US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항공료</a:t>
            </a:r>
            <a:r>
              <a:rPr lang="en-US" altLang="ko-KR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체재비 </a:t>
            </a:r>
            <a:r>
              <a:rPr lang="en-US" altLang="ko-KR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공무원 인재개발법 시행령의</a:t>
            </a:r>
          </a:p>
          <a:p>
            <a:r>
              <a:rPr lang="ko-KR" altLang="en-US" sz="1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국외훈련비 지급기준에 근거</a:t>
            </a:r>
            <a:endParaRPr lang="en-US" altLang="ko-KR" sz="1000" spc="-12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80671" y="4006309"/>
            <a:ext cx="125675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22238" indent="-122238">
              <a:buFont typeface="Arial" pitchFamily="34" charset="0"/>
              <a:buChar char="•"/>
            </a:pPr>
            <a:r>
              <a:rPr lang="ko-KR" altLang="en-US" sz="1100" b="1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지원금 지급 기준</a:t>
            </a:r>
            <a:endParaRPr lang="en-US" altLang="ko-KR" sz="1100" b="1" spc="-12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82143" y="2379564"/>
            <a:ext cx="345447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 spc="-12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sz="900" dirty="0"/>
              <a:t>* </a:t>
            </a:r>
            <a:r>
              <a:rPr lang="ko-KR" altLang="en-US" sz="900" dirty="0"/>
              <a:t>외국어시험 기준점수 이상 보유자</a:t>
            </a:r>
            <a:r>
              <a:rPr lang="en-US" altLang="ko-KR" sz="900" dirty="0"/>
              <a:t>(</a:t>
            </a:r>
            <a:r>
              <a:rPr lang="ko-KR" altLang="en-US" sz="900" dirty="0"/>
              <a:t>체육인 복지 지원사업 시행지침 별표</a:t>
            </a:r>
            <a:r>
              <a:rPr lang="en-US" altLang="ko-KR" sz="900" dirty="0"/>
              <a:t>11)</a:t>
            </a:r>
            <a:endParaRPr lang="ko-KR" altLang="en-US" sz="900" dirty="0"/>
          </a:p>
        </p:txBody>
      </p:sp>
    </p:spTree>
    <p:extLst>
      <p:ext uri="{BB962C8B-B14F-4D97-AF65-F5344CB8AC3E}">
        <p14:creationId xmlns:p14="http://schemas.microsoft.com/office/powerpoint/2010/main" val="3341602423"/>
      </p:ext>
    </p:extLst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587</TotalTime>
  <Words>167</Words>
  <Application>Microsoft Office PowerPoint</Application>
  <PresentationFormat>사용자 지정</PresentationFormat>
  <Paragraphs>37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2</vt:i4>
      </vt:variant>
      <vt:variant>
        <vt:lpstr>슬라이드 제목</vt:lpstr>
      </vt:variant>
      <vt:variant>
        <vt:i4>1</vt:i4>
      </vt:variant>
    </vt:vector>
  </HeadingPairs>
  <TitlesOfParts>
    <vt:vector size="3" baseType="lpstr">
      <vt:lpstr>디자인 사용자 지정</vt:lpstr>
      <vt:lpstr>1_디자인 사용자 지정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dr</dc:creator>
  <cp:lastModifiedBy>user</cp:lastModifiedBy>
  <cp:revision>37</cp:revision>
  <dcterms:created xsi:type="dcterms:W3CDTF">2016-11-24T01:42:13Z</dcterms:created>
  <dcterms:modified xsi:type="dcterms:W3CDTF">2023-07-17T02:20:08Z</dcterms:modified>
</cp:coreProperties>
</file>